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2"/>
  </p:sldMasterIdLst>
  <p:notesMasterIdLst>
    <p:notesMasterId r:id="rId31"/>
  </p:notesMasterIdLst>
  <p:handoutMasterIdLst>
    <p:handoutMasterId r:id="rId32"/>
  </p:handoutMasterIdLst>
  <p:sldIdLst>
    <p:sldId id="334" r:id="rId3"/>
    <p:sldId id="329" r:id="rId4"/>
    <p:sldId id="330" r:id="rId5"/>
    <p:sldId id="331" r:id="rId6"/>
    <p:sldId id="332" r:id="rId7"/>
    <p:sldId id="313" r:id="rId8"/>
    <p:sldId id="317" r:id="rId9"/>
    <p:sldId id="316" r:id="rId10"/>
    <p:sldId id="321" r:id="rId11"/>
    <p:sldId id="320" r:id="rId12"/>
    <p:sldId id="319" r:id="rId13"/>
    <p:sldId id="335" r:id="rId14"/>
    <p:sldId id="359" r:id="rId15"/>
    <p:sldId id="361" r:id="rId16"/>
    <p:sldId id="360" r:id="rId17"/>
    <p:sldId id="358" r:id="rId18"/>
    <p:sldId id="357" r:id="rId19"/>
    <p:sldId id="356" r:id="rId20"/>
    <p:sldId id="337" r:id="rId21"/>
    <p:sldId id="341" r:id="rId22"/>
    <p:sldId id="338" r:id="rId23"/>
    <p:sldId id="339" r:id="rId24"/>
    <p:sldId id="342" r:id="rId25"/>
    <p:sldId id="340" r:id="rId26"/>
    <p:sldId id="344" r:id="rId27"/>
    <p:sldId id="345" r:id="rId28"/>
    <p:sldId id="346" r:id="rId29"/>
    <p:sldId id="333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ABD5"/>
    <a:srgbClr val="D89290"/>
    <a:srgbClr val="33FF8F"/>
    <a:srgbClr val="D1F3FF"/>
    <a:srgbClr val="AFEAFF"/>
    <a:srgbClr val="C7DAF1"/>
    <a:srgbClr val="FF99FF"/>
    <a:srgbClr val="FF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9" autoAdjust="0"/>
    <p:restoredTop sz="94660"/>
  </p:normalViewPr>
  <p:slideViewPr>
    <p:cSldViewPr>
      <p:cViewPr>
        <p:scale>
          <a:sx n="50" d="100"/>
          <a:sy n="50" d="100"/>
        </p:scale>
        <p:origin x="-2016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98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11666-2768-42C8-BFEE-03BBFE136296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3BF38-8CDB-497D-8C0E-8B58030BE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FF982-4C07-4724-AEC7-DD5C5400691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5496C-C40B-4988-8391-EBA8984AFE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51253-596F-4D70-91ED-63DF5123DF1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51253-596F-4D70-91ED-63DF5123DF1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AD0EB58-2F4A-4817-8E80-C53ECB8492B3}" type="datetimeFigureOut">
              <a:rPr lang="ru-RU" smtClean="0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80EA684-E568-4528-9CB2-4E99F9D79E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BA2A98A-32D6-4AD9-BA2D-6FF4C700529B}" type="datetimeFigureOut">
              <a:rPr lang="ru-RU" smtClean="0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5090AC6-7F38-43FB-A8F1-8CF8B110620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867546-479B-4DCF-9F99-3E044B8F8F39}" type="datetimeFigureOut">
              <a:rPr lang="ru-RU" smtClean="0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7326B09-3D8E-4428-ACE2-AD998A1631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FC5ADB3-67F7-453C-BD72-BC15C21DBDA8}" type="datetimeFigureOut">
              <a:rPr lang="ru-RU" smtClean="0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9CEA0F-5EDC-458A-B072-56DBE84A43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953953A-AF75-4FCD-9C98-8453A1886702}" type="datetimeFigureOut">
              <a:rPr lang="ru-RU" smtClean="0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B909B10-858D-4F3F-A8CA-332741F2E7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1AC96F4-F1F0-4646-B686-677C6E0DCBE7}" type="datetimeFigureOut">
              <a:rPr lang="ru-RU" smtClean="0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74D35F-E968-41BA-9355-76169E7A533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24FE410-98CA-4677-A1BB-AC8243FEF659}" type="datetimeFigureOut">
              <a:rPr lang="ru-RU" smtClean="0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2DF110D-4442-4D09-9561-7840181FADA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0D8C894-4BC7-4B79-9F6D-9373342557E4}" type="datetimeFigureOut">
              <a:rPr lang="ru-RU" smtClean="0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AEAF557-DE42-4CEB-B4E4-35BB632E6C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140B31A-79E1-4F9A-9AF6-1113EA8E6B73}" type="datetimeFigureOut">
              <a:rPr lang="ru-RU" smtClean="0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2A9C3E9-D8A9-4992-8FBB-1D076553FF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540F13-0186-4745-A33C-5308B886D3E9}" type="datetimeFigureOut">
              <a:rPr lang="ru-RU" smtClean="0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1836CB5-5CDC-4372-B184-48424102FD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6922B83-B224-4B07-B17F-2953D177F150}" type="datetimeFigureOut">
              <a:rPr lang="ru-RU" smtClean="0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AEA1F5D-6546-49D7-9781-2B8CB0D122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C6B3DCE7-E3B9-4021-8997-E8694887A440}" type="datetimeFigureOut">
              <a:rPr lang="ru-RU" smtClean="0"/>
              <a:pPr>
                <a:defRPr/>
              </a:pPr>
              <a:t>15.12.2022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229861FC-5D7F-45EB-AD51-ADCEF00C54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0;&#1076;&#1084;&#1080;&#1085;&#1080;&#1089;&#1090;&#1088;&#1072;&#1090;&#1086;&#1088;\Desktop\&#1057;&#1072;&#1084;%20&#1089;&#1077;&#1073;&#1077;%20&#1103;%20&#1087;&#1086;&#1084;&#1086;&#1075;&#1091;\bafcaef64cde4d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76;&#1084;&#1080;&#1085;&#1080;&#1089;&#1090;&#1088;&#1072;&#1090;&#1086;&#1088;\Desktop\&#1057;&#1072;&#1084;%20&#1089;&#1077;&#1073;&#1077;%20&#1103;%20&#1087;&#1086;&#1084;&#1086;&#1075;&#1091;\5067c421c47d5f.mp3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548680"/>
            <a:ext cx="7126560" cy="5112569"/>
          </a:xfrm>
        </p:spPr>
        <p:txBody>
          <a:bodyPr>
            <a:normAutofit/>
          </a:bodyPr>
          <a:lstStyle/>
          <a:p>
            <a:r>
              <a:rPr lang="ru-RU" b="1" i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692696"/>
            <a:ext cx="6400800" cy="5184576"/>
          </a:xfrm>
        </p:spPr>
        <p:txBody>
          <a:bodyPr>
            <a:normAutofit fontScale="25000" lnSpcReduction="20000"/>
          </a:bodyPr>
          <a:lstStyle/>
          <a:p>
            <a:endParaRPr lang="ru-RU" sz="7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l"/>
            <a:r>
              <a:rPr lang="ru-RU" sz="5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1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презентация  на тему:                                                                                                      </a:t>
            </a:r>
            <a:endParaRPr lang="ru-RU" sz="1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5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1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Оздоровительный проект          </a:t>
            </a:r>
          </a:p>
          <a:p>
            <a:pPr algn="l"/>
            <a:r>
              <a:rPr lang="ru-RU" sz="1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«Сам себе я помогу и здоровье </a:t>
            </a:r>
          </a:p>
          <a:p>
            <a:pPr algn="l"/>
            <a:r>
              <a:rPr lang="ru-RU" sz="1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сберегу»</a:t>
            </a:r>
          </a:p>
          <a:p>
            <a:r>
              <a:rPr lang="ru-RU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старшая логопедическая группа</a:t>
            </a:r>
            <a:r>
              <a:rPr lang="ru-RU" sz="5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8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8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8000" dirty="0" smtClean="0">
                <a:solidFill>
                  <a:srgbClr val="002060"/>
                </a:solidFill>
                <a:latin typeface="Segoe UI Semibold" pitchFamily="34" charset="0"/>
                <a:cs typeface="Times New Roman" pitchFamily="18" charset="0"/>
              </a:rPr>
              <a:t>               Разработали воспитатели : </a:t>
            </a:r>
            <a:r>
              <a:rPr lang="ru-RU" sz="8000" dirty="0" err="1" smtClean="0">
                <a:solidFill>
                  <a:srgbClr val="002060"/>
                </a:solidFill>
                <a:latin typeface="Segoe UI Semibold" pitchFamily="34" charset="0"/>
                <a:cs typeface="Times New Roman" pitchFamily="18" charset="0"/>
              </a:rPr>
              <a:t>Царахова</a:t>
            </a:r>
            <a:r>
              <a:rPr lang="ru-RU" sz="8000" dirty="0" smtClean="0">
                <a:solidFill>
                  <a:srgbClr val="002060"/>
                </a:solidFill>
                <a:latin typeface="Segoe UI Semibold" pitchFamily="34" charset="0"/>
                <a:cs typeface="Times New Roman" pitchFamily="18" charset="0"/>
              </a:rPr>
              <a:t> А.Н.</a:t>
            </a:r>
          </a:p>
          <a:p>
            <a:pPr algn="l"/>
            <a:r>
              <a:rPr lang="ru-RU" sz="5600" dirty="0" smtClean="0">
                <a:solidFill>
                  <a:srgbClr val="002060"/>
                </a:solidFill>
                <a:latin typeface="Segoe UI Semibold" pitchFamily="34" charset="0"/>
                <a:cs typeface="Times New Roman" pitchFamily="18" charset="0"/>
              </a:rPr>
              <a:t>                                                                                        </a:t>
            </a:r>
            <a:r>
              <a:rPr lang="ru-RU" sz="6400" dirty="0" smtClean="0">
                <a:solidFill>
                  <a:srgbClr val="002060"/>
                </a:solidFill>
                <a:latin typeface="Segoe UI Semibold" pitchFamily="34" charset="0"/>
                <a:cs typeface="Times New Roman" pitchFamily="18" charset="0"/>
              </a:rPr>
              <a:t>Уртаева М.С. </a:t>
            </a:r>
          </a:p>
          <a:p>
            <a:pPr algn="l"/>
            <a:r>
              <a:rPr lang="ru-RU" sz="5600" dirty="0" smtClean="0">
                <a:solidFill>
                  <a:srgbClr val="002060"/>
                </a:solidFill>
                <a:latin typeface="Segoe UI Semibold" pitchFamily="34" charset="0"/>
                <a:cs typeface="Times New Roman" pitchFamily="18" charset="0"/>
              </a:rPr>
              <a:t>.                                                </a:t>
            </a:r>
          </a:p>
          <a:p>
            <a:pPr algn="ctr"/>
            <a:r>
              <a:rPr lang="ru-RU" sz="5600" b="1" dirty="0">
                <a:solidFill>
                  <a:srgbClr val="002060"/>
                </a:solidFill>
                <a:latin typeface="Segoe UI Semibold" pitchFamily="34" charset="0"/>
                <a:cs typeface="Times New Roman" pitchFamily="18" charset="0"/>
              </a:rPr>
              <a:t> </a:t>
            </a:r>
            <a:r>
              <a:rPr lang="ru-RU" sz="5600" dirty="0" smtClean="0">
                <a:solidFill>
                  <a:srgbClr val="002060"/>
                </a:solidFill>
                <a:latin typeface="Segoe UI Semibold" pitchFamily="34" charset="0"/>
                <a:cs typeface="Times New Roman" pitchFamily="18" charset="0"/>
              </a:rPr>
              <a:t>Декабрь 2022</a:t>
            </a:r>
            <a:endParaRPr lang="ru-RU" sz="5600" dirty="0">
              <a:solidFill>
                <a:srgbClr val="002060"/>
              </a:solidFill>
              <a:latin typeface="Segoe UI Semibold" pitchFamily="34" charset="0"/>
              <a:cs typeface="Times New Roman" pitchFamily="18" charset="0"/>
            </a:endParaRPr>
          </a:p>
          <a:p>
            <a:pPr algn="l"/>
            <a:r>
              <a:rPr lang="ru-RU" sz="5600" dirty="0">
                <a:solidFill>
                  <a:srgbClr val="002060"/>
                </a:solidFill>
                <a:latin typeface="Segoe UI Semibold" pitchFamily="34" charset="0"/>
                <a:cs typeface="Times New Roman" pitchFamily="18" charset="0"/>
              </a:rPr>
              <a:t>                                                  </a:t>
            </a:r>
            <a:r>
              <a:rPr lang="ru-RU" sz="5600" dirty="0" smtClean="0">
                <a:solidFill>
                  <a:srgbClr val="002060"/>
                </a:solidFill>
                <a:latin typeface="Segoe UI Semibold" pitchFamily="34" charset="0"/>
                <a:cs typeface="Times New Roman" pitchFamily="18" charset="0"/>
              </a:rPr>
              <a:t>  </a:t>
            </a:r>
            <a:endParaRPr lang="ru-RU" sz="5600" dirty="0">
              <a:solidFill>
                <a:srgbClr val="002060"/>
              </a:solidFill>
              <a:latin typeface="Segoe UI Semibold" pitchFamily="34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bafcaef64cde4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1116632" y="2365648"/>
            <a:ext cx="936104" cy="936104"/>
          </a:xfrm>
          <a:prstGeom prst="rect">
            <a:avLst/>
          </a:prstGeom>
        </p:spPr>
      </p:pic>
      <p:pic>
        <p:nvPicPr>
          <p:cNvPr id="9" name="Рисунок 8" descr="снег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52536" y="0"/>
            <a:ext cx="9865096" cy="7506072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62.ltalk.ru/56/65/406556/4/11860404/3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91264" cy="57606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«Назови три предмета » </a:t>
            </a:r>
          </a:p>
          <a:p>
            <a:pPr>
              <a:buNone/>
            </a:pPr>
            <a:r>
              <a:rPr lang="ru-RU" sz="9600" b="1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Воспитывающие умение группировать, обобщать</a:t>
            </a:r>
          </a:p>
          <a:p>
            <a:pPr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предметы по определенным признакам.</a:t>
            </a:r>
          </a:p>
          <a:p>
            <a:pPr>
              <a:buFont typeface="Wingdings" pitchFamily="2" charset="2"/>
              <a:buChar char="v"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«Найди отличия и сходство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»  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sz="9600" b="1" i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развивать умение сравнивать предметы,</a:t>
            </a:r>
          </a:p>
          <a:p>
            <a:pPr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устанавливать их сходство и различие.</a:t>
            </a:r>
          </a:p>
          <a:p>
            <a:pPr>
              <a:buFont typeface="Wingdings" pitchFamily="2" charset="2"/>
              <a:buChar char="v"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«Скажи наоборот»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sz="9600" b="1" i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: развивать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логическое мышление, наблюдательность,</a:t>
            </a:r>
          </a:p>
          <a:p>
            <a:pPr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внимание, расширять кругозор, способствует развитию</a:t>
            </a:r>
          </a:p>
          <a:p>
            <a:pPr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связной речи.</a:t>
            </a:r>
          </a:p>
          <a:p>
            <a:pPr>
              <a:buFont typeface="Wingdings" pitchFamily="2" charset="2"/>
              <a:buChar char="v"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«Что лишнее»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sz="9600" b="1" i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развитие мышление и внимание дошкольников.</a:t>
            </a:r>
          </a:p>
          <a:p>
            <a:pPr>
              <a:buFont typeface="Wingdings" pitchFamily="2" charset="2"/>
              <a:buChar char="v"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«Домик настроения» «Мы и наши эмоции». </a:t>
            </a:r>
          </a:p>
          <a:p>
            <a:pPr>
              <a:buNone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9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Объяснить детям, что наше настроение влияет на</a:t>
            </a:r>
          </a:p>
          <a:p>
            <a:pPr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наше самочувствие.</a:t>
            </a:r>
          </a:p>
          <a:p>
            <a:pPr>
              <a:buNone/>
            </a:pPr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advClick="0" advTm="4000"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62.ltalk.ru/56/65/406556/4/11860404/3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7424"/>
            <a:ext cx="9144000" cy="724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24744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Знакомство с художественной литературой: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608512"/>
          </a:xfrm>
        </p:spPr>
        <p:txBody>
          <a:bodyPr/>
          <a:lstStyle/>
          <a:p>
            <a:pPr lvl="0"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А.Барто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«Девочка чумазая».                                                                          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К.Чуковский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Мойдодыр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                                                                          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познакомить детей с произведением о культуре внешнего вида.</a:t>
            </a:r>
          </a:p>
          <a:p>
            <a:pPr>
              <a:buFont typeface="Wingdings" pitchFamily="2" charset="2"/>
              <a:buChar char="v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А.Барто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«Пёс  занемог»  стихотворение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Рассматривание иллюстраций о спорте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                                                                                                                             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формировать привычку  к ОБЖ.</a:t>
            </a:r>
          </a:p>
          <a:p>
            <a:pPr>
              <a:buFont typeface="Wingdings" pitchFamily="2" charset="2"/>
              <a:buChar char="v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encrypted-tbn0.gstatic.com/images?q=tbn:ANd9GcQrm7lxCHenkzyERfPCm5joAG5B3_QK_A13iCou5alG-192ZBT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609728"/>
            <a:ext cx="3960440" cy="2248272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62.ltalk.ru/56/65/406556/4/11860404/3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Подвижные игры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«Догони меня»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«Воробышки и автомобиль»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«Птички в гнездышках»                                 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«У медведя во бору»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>«</a:t>
            </a:r>
            <a:r>
              <a:rPr lang="ru-RU" dirty="0" err="1" smtClean="0"/>
              <a:t>Ловишки</a:t>
            </a:r>
            <a:r>
              <a:rPr lang="ru-RU" dirty="0" smtClean="0"/>
              <a:t>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Малоподвижные игры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/>
              <a:t>Статуи»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«Найди пару»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http://liubavyshka.ru/_ph/23/2/262230496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556793"/>
            <a:ext cx="201622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Содержимое 12" descr="DSC004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2484437"/>
            <a:ext cx="3657600" cy="2743200"/>
          </a:xfrm>
        </p:spPr>
      </p:pic>
      <p:pic>
        <p:nvPicPr>
          <p:cNvPr id="14" name="Содержимое 13" descr="DSC0041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76850" y="2484437"/>
            <a:ext cx="3657600" cy="2743200"/>
          </a:xfrm>
        </p:spPr>
      </p:pic>
      <p:pic>
        <p:nvPicPr>
          <p:cNvPr id="4" name="Рисунок 3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0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857224" y="928670"/>
            <a:ext cx="7286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Утренняя гимнастика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5" name="Picture 2" descr="D:\Организатор клипов (Microsoft)\3 танц.дети.jpe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9552" y="2852936"/>
            <a:ext cx="3782677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0221210_2027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2348880"/>
            <a:ext cx="3240360" cy="3919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Содержимое 12" descr="DSC004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2484437"/>
            <a:ext cx="3657600" cy="2743200"/>
          </a:xfrm>
        </p:spPr>
      </p:pic>
      <p:pic>
        <p:nvPicPr>
          <p:cNvPr id="14" name="Содержимое 13" descr="DSC0041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76850" y="2484437"/>
            <a:ext cx="3657600" cy="2743200"/>
          </a:xfrm>
        </p:spPr>
      </p:pic>
      <p:pic>
        <p:nvPicPr>
          <p:cNvPr id="4" name="Рисунок 3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00034" y="785795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Очень любим «</a:t>
            </a: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Мойдодыр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 - зачитаем весь до дыр!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5" name="Рисунок 14" descr="IMG_20221207_0932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564904"/>
            <a:ext cx="4608512" cy="313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_20221208_1007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3933056"/>
            <a:ext cx="3080342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Содержимое 12" descr="DSC004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2484437"/>
            <a:ext cx="3657600" cy="2743200"/>
          </a:xfrm>
        </p:spPr>
      </p:pic>
      <p:pic>
        <p:nvPicPr>
          <p:cNvPr id="14" name="Содержимое 13" descr="DSC0041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76850" y="2484437"/>
            <a:ext cx="3657600" cy="2743200"/>
          </a:xfrm>
        </p:spPr>
      </p:pic>
      <p:pic>
        <p:nvPicPr>
          <p:cNvPr id="4" name="Рисунок 3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2860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071538" y="571480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 физкультурой будешь дружен – врач тебе не будет нужен!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" name="Рисунок 10" descr="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2420888"/>
            <a:ext cx="5544615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Содержимое 12" descr="DSC004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2484437"/>
            <a:ext cx="3657600" cy="2743200"/>
          </a:xfrm>
        </p:spPr>
      </p:pic>
      <p:pic>
        <p:nvPicPr>
          <p:cNvPr id="14" name="Содержимое 13" descr="DSC0041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76850" y="2484437"/>
            <a:ext cx="3657600" cy="2743200"/>
          </a:xfrm>
        </p:spPr>
      </p:pic>
      <p:pic>
        <p:nvPicPr>
          <p:cNvPr id="4" name="Рисунок 3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071670" y="857232"/>
            <a:ext cx="57150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Прогулка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2" name="Рисунок 11" descr="IMG_20220930_1057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996952"/>
            <a:ext cx="4499992" cy="3348372"/>
          </a:xfrm>
          <a:prstGeom prst="rect">
            <a:avLst/>
          </a:prstGeom>
        </p:spPr>
      </p:pic>
      <p:pic>
        <p:nvPicPr>
          <p:cNvPr id="16" name="Рисунок 15" descr="IMG_20220930_1054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306285" y="2890522"/>
            <a:ext cx="3260577" cy="3577020"/>
          </a:xfrm>
          <a:prstGeom prst="rect">
            <a:avLst/>
          </a:prstGeom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Содержимое 12" descr="DSC004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2484437"/>
            <a:ext cx="3657600" cy="2743200"/>
          </a:xfrm>
        </p:spPr>
      </p:pic>
      <p:pic>
        <p:nvPicPr>
          <p:cNvPr id="14" name="Содержимое 13" descr="DSC0041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76850" y="2484437"/>
            <a:ext cx="3657600" cy="2743200"/>
          </a:xfrm>
        </p:spPr>
      </p:pic>
      <p:pic>
        <p:nvPicPr>
          <p:cNvPr id="4" name="Рисунок 3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85852" y="260648"/>
            <a:ext cx="7143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Надо, надо умываться!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2" name="Рисунок 11" descr="IMG_20221208_1031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992491" y="1472005"/>
            <a:ext cx="5015002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Содержимое 12" descr="DSC004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2484437"/>
            <a:ext cx="3657600" cy="2743200"/>
          </a:xfrm>
        </p:spPr>
      </p:pic>
      <p:pic>
        <p:nvPicPr>
          <p:cNvPr id="14" name="Содержимое 13" descr="DSC0041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76850" y="2484437"/>
            <a:ext cx="3657600" cy="2743200"/>
          </a:xfrm>
        </p:spPr>
      </p:pic>
      <p:pic>
        <p:nvPicPr>
          <p:cNvPr id="4" name="Рисунок 3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142976" y="260648"/>
            <a:ext cx="7317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После сна гимнастика укрепляет пластику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5" name="Рисунок 14" descr="IMG_20221209_1535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996952"/>
            <a:ext cx="3456384" cy="3382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IMG_20221209_1535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2204864"/>
            <a:ext cx="2952328" cy="3166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20221209_154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879810" y="2384886"/>
            <a:ext cx="3528393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357290" y="714357"/>
            <a:ext cx="6786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Закаляться нужно детям - это знают все на свете!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7" descr="IMG_20221209_1541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714033" y="3470545"/>
            <a:ext cx="267537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21209_1541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320028" y="3481172"/>
            <a:ext cx="2624624" cy="2376264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://i62.ltalk.ru/56/65/406556/4/11860404/3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515719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Тип проекта: 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Практико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оздоровительный.                                                                                                                                                    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проекта: 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старшей логопедической группы</a:t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продолжительности проект: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краткосрочный</a:t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 неделя)</a:t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реализации: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05.12.2022 – 09.12.2022г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o3Vt-R1FbV8JQq9hRmRdnfND4L9MyMnLcWgZ-C0B3LyD5NcEVq-nOlHqOIuyot4BVed6fmsVFxWkYvuDFc6TC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3528442"/>
            <a:ext cx="4289985" cy="3212976"/>
          </a:xfrm>
          <a:prstGeom prst="rect">
            <a:avLst/>
          </a:prstGeom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i62.ltalk.ru/56/65/406556/4/11860404/3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6" descr="DSC003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42976" y="1571612"/>
            <a:ext cx="7000925" cy="4554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71472" y="332657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Мы здоровье детей сберегаем : технологии изучаем!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IMG_20221207_0928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484784"/>
            <a:ext cx="7200800" cy="4651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0" y="260648"/>
            <a:ext cx="9144000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Ebrima" pitchFamily="2" charset="0"/>
                <a:cs typeface="Ebrima" pitchFamily="2" charset="0"/>
              </a:rPr>
              <a:t>Пальчиковая гимнастика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Ebrima" pitchFamily="2" charset="0"/>
                <a:cs typeface="Ebrima" pitchFamily="2" charset="0"/>
              </a:rPr>
              <a:t>«Будем пальчики считать»                         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ea typeface="Ebrima" pitchFamily="2" charset="0"/>
              <a:cs typeface="Ebrima" pitchFamily="2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004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67255" y="1584960"/>
            <a:ext cx="6035040" cy="4526280"/>
          </a:xfrm>
        </p:spPr>
      </p:pic>
      <p:pic>
        <p:nvPicPr>
          <p:cNvPr id="4" name="Рисунок 3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71472" y="1"/>
            <a:ext cx="8858312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Пальчиковая гимнастика «Перелетные птицы»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Рисунок 8" descr="IMG_20221207_0929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4066" y="1875657"/>
            <a:ext cx="8092389" cy="3641575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IMG_20221207_0958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980728"/>
            <a:ext cx="3816424" cy="2736304"/>
          </a:xfrm>
        </p:spPr>
      </p:pic>
      <p:pic>
        <p:nvPicPr>
          <p:cNvPr id="15" name="Рисунок 14" descr="IMG_20221207_1000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980728"/>
            <a:ext cx="3888432" cy="2808312"/>
          </a:xfrm>
          <a:prstGeom prst="rect">
            <a:avLst/>
          </a:prstGeom>
        </p:spPr>
      </p:pic>
      <p:pic>
        <p:nvPicPr>
          <p:cNvPr id="17" name="Рисунок 16" descr="IMG_20221207_1048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3573016"/>
            <a:ext cx="7704856" cy="32849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91680" y="118373"/>
            <a:ext cx="715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Дыхательная гимнастика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6883" y="1447800"/>
            <a:ext cx="6395784" cy="4800600"/>
          </a:xfrm>
        </p:spPr>
      </p:pic>
      <p:pic>
        <p:nvPicPr>
          <p:cNvPr id="4" name="Рисунок 3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571604" y="332656"/>
            <a:ext cx="6429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</a:rPr>
              <a:t>Дидактические игры по ЗОЖ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libri" pitchFamily="34" charset="0"/>
            </a:endParaRPr>
          </a:p>
        </p:txBody>
      </p:sp>
      <p:pic>
        <p:nvPicPr>
          <p:cNvPr id="8" name="Рисунок 7" descr="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875" y="1268760"/>
            <a:ext cx="8096250" cy="5198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34959" y="1447800"/>
            <a:ext cx="2699632" cy="4800600"/>
          </a:xfrm>
        </p:spPr>
      </p:pic>
      <p:pic>
        <p:nvPicPr>
          <p:cNvPr id="4" name="Рисунок 3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7" descr="DSC003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76872"/>
            <a:ext cx="2165332" cy="18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857224" y="500043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Мы за здоровый образ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жизни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Рисунок 8" descr="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3856616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5688" y="3933056"/>
            <a:ext cx="2808312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16711133964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21480" y="1447800"/>
            <a:ext cx="4126590" cy="4800600"/>
          </a:xfrm>
        </p:spPr>
      </p:pic>
      <p:pic>
        <p:nvPicPr>
          <p:cNvPr id="4" name="Рисунок 3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500166" y="571480"/>
            <a:ext cx="7500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Выставка рисунков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7" descr="16711133964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1340768"/>
            <a:ext cx="4531741" cy="5271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33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6883" y="1447800"/>
            <a:ext cx="6395784" cy="4800600"/>
          </a:xfrm>
        </p:spPr>
      </p:pic>
      <p:pic>
        <p:nvPicPr>
          <p:cNvPr id="4" name="Рисунок 3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285852" y="571480"/>
            <a:ext cx="6786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«Весёлые старты»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7" descr="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4527802" cy="33985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2733666"/>
            <a:ext cx="4582594" cy="41243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внимание!!!</a:t>
            </a:r>
            <a:endParaRPr lang="ru-RU" dirty="0"/>
          </a:p>
        </p:txBody>
      </p:sp>
      <p:pic>
        <p:nvPicPr>
          <p:cNvPr id="4" name="Содержимое 3" descr="http://i62.ltalk.ru/56/65/406556/4/11860404/3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863754d134823e65326d7e3dfcd130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4000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Горизонтальный свиток 9"/>
          <p:cNvSpPr/>
          <p:nvPr/>
        </p:nvSpPr>
        <p:spPr>
          <a:xfrm>
            <a:off x="683568" y="404664"/>
            <a:ext cx="7848872" cy="558924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899592" y="548680"/>
            <a:ext cx="7416824" cy="5976664"/>
          </a:xfrm>
          <a:prstGeom prst="horizontalScroll">
            <a:avLst>
              <a:gd name="adj" fmla="val 111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359024" y="1340768"/>
            <a:ext cx="8784976" cy="511256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://i62.ltalk.ru/56/65/406556/4/11860404/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7200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Проблема и 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124744"/>
            <a:ext cx="7848872" cy="5040560"/>
          </a:xfrm>
        </p:spPr>
        <p:txBody>
          <a:bodyPr numCol="1">
            <a:normAutofit fontScale="25000" lnSpcReduction="20000"/>
          </a:bodyPr>
          <a:lstStyle/>
          <a:p>
            <a:pPr>
              <a:buNone/>
            </a:pPr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Забота о здоровье – это важнейший труд воспитателя. От 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жизнерадостности, </a:t>
            </a: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бодрости  детей зависит их духовная жизнь, мировоззрение, умственное развитие, прочность знаний, вера в свои силы» 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В.А.Сухомлинский      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       Здоровье детей и его состояние относится к числу важнейших  характеристик, определяющих положение детей в обществе , и отражает  состояние  всего общества. В  последние годы  сложилась  тревожная ситуация  в отношении состояния здоровья  детей-дошкольников. Именно в этой возрастной категории наблюдается  рост  заболеваемости.</a:t>
            </a:r>
          </a:p>
          <a:p>
            <a:pPr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     Для достижения гармонии с природой, самими собой необходимо учиться заботиться о своем здоровье с детства. Очень важным на сегодняшний день является формирование у детей дошкольного возраста убеждений в необходимости сохранения своего здоровья и укрепления его посредством  здоровье сберегающих технологий и приобщения к здоровому образу жизни. </a:t>
            </a:r>
          </a:p>
          <a:p>
            <a:pPr>
              <a:buNone/>
            </a:pP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8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sz="8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62.ltalk.ru/56/65/406556/4/11860404/3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46805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    Сохранение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и укрепление здоровья детей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старшего дошкольного возраста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как основа личностного, эмоционального и физического развития. </a:t>
            </a:r>
          </a:p>
          <a:p>
            <a:pPr>
              <a:buNone/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Задачи</a:t>
            </a: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Снижение заболеваемости. 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Сохранение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и укрепление здоровья детей. 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привычки к здоровому образу жизни. </a:t>
            </a:r>
          </a:p>
          <a:p>
            <a:pPr lvl="0">
              <a:buFont typeface="Wingdings" pitchFamily="2" charset="2"/>
              <a:buChar char="Ø"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Профилактика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плоскостопия и нарушение 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опорно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- двигательного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аппарата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>
              <a:buFont typeface="Wingdings" pitchFamily="2" charset="2"/>
              <a:buChar char="Ø"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Формирование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потребности в ежедневной двигательной деятельности. </a:t>
            </a:r>
          </a:p>
          <a:p>
            <a:pPr lvl="0">
              <a:buFont typeface="Wingdings" pitchFamily="2" charset="2"/>
              <a:buChar char="Ø"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Привитие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культурно-гигиенических навыков. </a:t>
            </a:r>
          </a:p>
          <a:p>
            <a:pPr lvl="0">
              <a:buFont typeface="Wingdings" pitchFamily="2" charset="2"/>
              <a:buChar char="Ø"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Закаливание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организма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посредством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естественных природных сил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8000" b="1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Цели и задачи проекта: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500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Ожидаемый результат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4" name="Содержимое 3" descr="http://i62.ltalk.ru/56/65/406556/4/11860404/3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1052736"/>
            <a:ext cx="86764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Снижение заболеваемости и повышение уровня здоровья детей.</a:t>
            </a:r>
          </a:p>
          <a:p>
            <a:pPr>
              <a:buFont typeface="Wingdings" pitchFamily="2" charset="2"/>
              <a:buChar char="Ø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Овладение знаниями о здоровом образе жизни, осознание ими ответственности  за своё здоровье.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pic>
        <p:nvPicPr>
          <p:cNvPr id="6" name="Рисунок 5" descr="http://elementarz2.blox.pl/resource/dziecin1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780928"/>
            <a:ext cx="4286250" cy="371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62.ltalk.ru/56/65/406556/4/11860404/3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Этапы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реализации проекта: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764704"/>
            <a:ext cx="8147248" cy="60932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1.Организационно-подготовительный</a:t>
            </a:r>
          </a:p>
          <a:p>
            <a:pPr lvl="0">
              <a:buFont typeface="Wingdings" pitchFamily="2" charset="2"/>
              <a:buChar char="v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Обоснование актуальности темы, мотивация её выбора;</a:t>
            </a:r>
          </a:p>
          <a:p>
            <a:pPr lvl="0">
              <a:buFont typeface="Wingdings" pitchFamily="2" charset="2"/>
              <a:buChar char="v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Подбор литературы, пособий, атрибутов, фотографий, плакатов;</a:t>
            </a:r>
          </a:p>
          <a:p>
            <a:pPr lvl="0">
              <a:buFont typeface="Wingdings" pitchFamily="2" charset="2"/>
              <a:buChar char="v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Обсуждение с родителями вопросов, связанных с проведением проекта; </a:t>
            </a:r>
          </a:p>
          <a:p>
            <a:pPr lvl="0">
              <a:buFont typeface="Wingdings" pitchFamily="2" charset="2"/>
              <a:buChar char="v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Составление перспективно-тематического планирования;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2. Основной этап</a:t>
            </a:r>
          </a:p>
          <a:p>
            <a:pPr lvl="0">
              <a:buFont typeface="Wingdings" pitchFamily="2" charset="2"/>
              <a:buChar char="v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Проведение НОД, беседы о здоровом образе жизни, рассматривание иллюстраций.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Организация сюжетно - ролевой, дидактических, пальчиковых, дыхательных,  малоподвижных и подвижных игр, массаж, витаминизация.     Проведение утренней   гимнастики, гимнастика в постели.                                              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Привлечение родителей к участию в проекте;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Консультация, анкета для родителей.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3. Заключительный</a:t>
            </a:r>
          </a:p>
          <a:p>
            <a:pPr lvl="0">
              <a:buFont typeface="Wingdings" pitchFamily="2" charset="2"/>
              <a:buChar char="v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Организация выставки рисунков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Мойдодыр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Досуг «Весёлые старты» (дети ).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ятно 1 21"/>
          <p:cNvSpPr/>
          <p:nvPr/>
        </p:nvSpPr>
        <p:spPr>
          <a:xfrm>
            <a:off x="2699792" y="1988840"/>
            <a:ext cx="2664296" cy="194421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ятно 1 22"/>
          <p:cNvSpPr/>
          <p:nvPr/>
        </p:nvSpPr>
        <p:spPr>
          <a:xfrm>
            <a:off x="3059832" y="2204864"/>
            <a:ext cx="2232248" cy="151216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ятно 1 19"/>
          <p:cNvSpPr/>
          <p:nvPr/>
        </p:nvSpPr>
        <p:spPr>
          <a:xfrm>
            <a:off x="3059832" y="2420888"/>
            <a:ext cx="3600400" cy="151216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ятно 1 18"/>
          <p:cNvSpPr/>
          <p:nvPr/>
        </p:nvSpPr>
        <p:spPr>
          <a:xfrm>
            <a:off x="3275856" y="1988840"/>
            <a:ext cx="3384376" cy="237626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блако 16"/>
          <p:cNvSpPr/>
          <p:nvPr/>
        </p:nvSpPr>
        <p:spPr>
          <a:xfrm>
            <a:off x="2915816" y="2348880"/>
            <a:ext cx="3600400" cy="12961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лако 15"/>
          <p:cNvSpPr/>
          <p:nvPr/>
        </p:nvSpPr>
        <p:spPr>
          <a:xfrm>
            <a:off x="2915816" y="2204864"/>
            <a:ext cx="3456384" cy="151216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лако 14"/>
          <p:cNvSpPr/>
          <p:nvPr/>
        </p:nvSpPr>
        <p:spPr>
          <a:xfrm>
            <a:off x="3203848" y="2564904"/>
            <a:ext cx="2664296" cy="10081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i62.ltalk.ru/56/65/406556/4/11860404/3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95536" y="260648"/>
            <a:ext cx="3312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личностно-ориентированный подход к каждому ребёнку;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4077072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систематичность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32039" y="404665"/>
            <a:ext cx="3384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последовательность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483769" y="5373216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доступность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5436096" y="5301208"/>
            <a:ext cx="2520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постепенность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60232" y="2276872"/>
            <a:ext cx="2483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комплексност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ятно 1 23"/>
          <p:cNvSpPr/>
          <p:nvPr/>
        </p:nvSpPr>
        <p:spPr>
          <a:xfrm>
            <a:off x="3203848" y="2204864"/>
            <a:ext cx="2736304" cy="2088232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2852936"/>
            <a:ext cx="1512168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Ведущие принципы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трелка вниз 25"/>
          <p:cNvSpPr/>
          <p:nvPr/>
        </p:nvSpPr>
        <p:spPr>
          <a:xfrm rot="12674177">
            <a:off x="5075557" y="1109805"/>
            <a:ext cx="792089" cy="105265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 rot="7534718">
            <a:off x="2282618" y="1277964"/>
            <a:ext cx="792088" cy="115212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3818709">
            <a:off x="1843626" y="3103507"/>
            <a:ext cx="792088" cy="115212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 rot="2125337">
            <a:off x="2958150" y="4200940"/>
            <a:ext cx="793012" cy="1144761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 rot="19128532">
            <a:off x="5688109" y="4131334"/>
            <a:ext cx="803600" cy="1000187"/>
          </a:xfrm>
          <a:prstGeom prst="downArrow">
            <a:avLst>
              <a:gd name="adj1" fmla="val 50000"/>
              <a:gd name="adj2" fmla="val 41505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 rot="16200000">
            <a:off x="6300192" y="2492896"/>
            <a:ext cx="792088" cy="1224136"/>
          </a:xfrm>
          <a:prstGeom prst="downArrow">
            <a:avLst>
              <a:gd name="adj1" fmla="val 50000"/>
              <a:gd name="adj2" fmla="val 48575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5067c421c47d5f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692150" y="1708150"/>
            <a:ext cx="304800" cy="304800"/>
          </a:xfrm>
          <a:prstGeom prst="rect">
            <a:avLst/>
          </a:prstGeom>
        </p:spPr>
      </p:pic>
      <p:pic>
        <p:nvPicPr>
          <p:cNvPr id="4" name="Рисунок 3" descr="http://i62.ltalk.ru/56/65/406556/4/11860404/3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 rot="10800000" flipV="1">
            <a:off x="467544" y="1052464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539552" y="476672"/>
            <a:ext cx="7560840" cy="263691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Формы проведения  оздоровительной работы, осуществляемые в детском саду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3" name="Рисунок 12" descr="http://vse-o-detkah.ru/wp-content/uploads/2013/01/%D0%B2%D0%B5%D1%81%D0%B5%D0%BB%D0%B0%D1%8F-%D0%B7%D0%B0%D1%80%D1%8F%D0%B4%D0%BA%D0%B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3356992"/>
            <a:ext cx="6231011" cy="3096344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1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62.ltalk.ru/56/65/406556/4/11860404/3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Пальчиковая гимнастика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«Перелетные птицы»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«Будем пальчики считать».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«Волшебные палочки»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Игры по интересам детей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«Мозаика»,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«Массаж для рук».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мелкую моторику пальцев.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player.myshared.ru/893914/data/images/img106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9850" y="0"/>
            <a:ext cx="27241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push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8B9A056-1564-4ACC-903F-523B270D2A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306</TotalTime>
  <Words>670</Words>
  <Application>Microsoft Office PowerPoint</Application>
  <PresentationFormat>Экран (4:3)</PresentationFormat>
  <Paragraphs>119</Paragraphs>
  <Slides>28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Солнцестояние</vt:lpstr>
      <vt:lpstr>  </vt:lpstr>
      <vt:lpstr>Тип проекта:   Практико – оздоровительный.                                                                                                                                                          Участники проекта:  дети старшей логопедической группы По продолжительности проект: краткосрочный  (1 неделя) Срок реализации: 05.12.2022 – 09.12.2022г    </vt:lpstr>
      <vt:lpstr>Проблема и  актуальность </vt:lpstr>
      <vt:lpstr>Цели и задачи проекта: </vt:lpstr>
      <vt:lpstr> Ожидаемый результат: </vt:lpstr>
      <vt:lpstr>Этапы реализации проекта: </vt:lpstr>
      <vt:lpstr>Слайд 7</vt:lpstr>
      <vt:lpstr>Слайд 8</vt:lpstr>
      <vt:lpstr>Пальчиковая гимнастика </vt:lpstr>
      <vt:lpstr>Дидактические игры</vt:lpstr>
      <vt:lpstr> Знакомство с художественной литературой: </vt:lpstr>
      <vt:lpstr>Подвижные игры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Спасибо за внимание!!!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</dc:title>
  <dc:creator>user</dc:creator>
  <cp:lastModifiedBy>маргарита</cp:lastModifiedBy>
  <cp:revision>12</cp:revision>
  <cp:lastPrinted>2013-02-07T06:52:07Z</cp:lastPrinted>
  <dcterms:created xsi:type="dcterms:W3CDTF">2016-02-20T19:46:15Z</dcterms:created>
  <dcterms:modified xsi:type="dcterms:W3CDTF">2022-12-15T14:24:53Z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TC030009080</vt:lpwstr>
  </property>
</Properties>
</file>